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9" r:id="rId4"/>
    <p:sldId id="260" r:id="rId5"/>
    <p:sldId id="261" r:id="rId6"/>
    <p:sldId id="262" r:id="rId7"/>
    <p:sldId id="265" r:id="rId8"/>
    <p:sldId id="264" r:id="rId9"/>
    <p:sldId id="257"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06FD52-3DAB-4F87-BD2A-0AB4A52DF244}" v="2" dt="2022-06-11T23:44:21.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ie thomson" userId="532a5a93-5e6f-4bcf-ba5b-159bd0400deb" providerId="ADAL" clId="{0A06FD52-3DAB-4F87-BD2A-0AB4A52DF244}"/>
    <pc:docChg chg="undo custSel addSld delSld modSld">
      <pc:chgData name="jackie thomson" userId="532a5a93-5e6f-4bcf-ba5b-159bd0400deb" providerId="ADAL" clId="{0A06FD52-3DAB-4F87-BD2A-0AB4A52DF244}" dt="2022-06-12T00:03:40.413" v="692" actId="313"/>
      <pc:docMkLst>
        <pc:docMk/>
      </pc:docMkLst>
      <pc:sldChg chg="modSp mod">
        <pc:chgData name="jackie thomson" userId="532a5a93-5e6f-4bcf-ba5b-159bd0400deb" providerId="ADAL" clId="{0A06FD52-3DAB-4F87-BD2A-0AB4A52DF244}" dt="2022-06-11T23:35:26.089" v="88" actId="20577"/>
        <pc:sldMkLst>
          <pc:docMk/>
          <pc:sldMk cId="3995390068" sldId="258"/>
        </pc:sldMkLst>
        <pc:spChg chg="mod">
          <ac:chgData name="jackie thomson" userId="532a5a93-5e6f-4bcf-ba5b-159bd0400deb" providerId="ADAL" clId="{0A06FD52-3DAB-4F87-BD2A-0AB4A52DF244}" dt="2022-06-11T23:35:26.089" v="88" actId="20577"/>
          <ac:spMkLst>
            <pc:docMk/>
            <pc:sldMk cId="3995390068" sldId="258"/>
            <ac:spMk id="3" creationId="{71F23039-C4F1-8191-4BEB-52386FE940EE}"/>
          </ac:spMkLst>
        </pc:spChg>
      </pc:sldChg>
      <pc:sldChg chg="modSp mod">
        <pc:chgData name="jackie thomson" userId="532a5a93-5e6f-4bcf-ba5b-159bd0400deb" providerId="ADAL" clId="{0A06FD52-3DAB-4F87-BD2A-0AB4A52DF244}" dt="2022-06-11T23:45:34.947" v="452" actId="20577"/>
        <pc:sldMkLst>
          <pc:docMk/>
          <pc:sldMk cId="1536962507" sldId="259"/>
        </pc:sldMkLst>
        <pc:spChg chg="mod">
          <ac:chgData name="jackie thomson" userId="532a5a93-5e6f-4bcf-ba5b-159bd0400deb" providerId="ADAL" clId="{0A06FD52-3DAB-4F87-BD2A-0AB4A52DF244}" dt="2022-06-11T23:45:34.947" v="452" actId="20577"/>
          <ac:spMkLst>
            <pc:docMk/>
            <pc:sldMk cId="1536962507" sldId="259"/>
            <ac:spMk id="3" creationId="{BE1C880F-1583-4B5C-70BF-C5335D00D4CC}"/>
          </ac:spMkLst>
        </pc:spChg>
      </pc:sldChg>
      <pc:sldChg chg="addSp delSp modSp mod">
        <pc:chgData name="jackie thomson" userId="532a5a93-5e6f-4bcf-ba5b-159bd0400deb" providerId="ADAL" clId="{0A06FD52-3DAB-4F87-BD2A-0AB4A52DF244}" dt="2022-06-11T23:45:12.180" v="448" actId="947"/>
        <pc:sldMkLst>
          <pc:docMk/>
          <pc:sldMk cId="3965560394" sldId="260"/>
        </pc:sldMkLst>
        <pc:spChg chg="del mod">
          <ac:chgData name="jackie thomson" userId="532a5a93-5e6f-4bcf-ba5b-159bd0400deb" providerId="ADAL" clId="{0A06FD52-3DAB-4F87-BD2A-0AB4A52DF244}" dt="2022-06-11T23:43:48.757" v="433" actId="21"/>
          <ac:spMkLst>
            <pc:docMk/>
            <pc:sldMk cId="3965560394" sldId="260"/>
            <ac:spMk id="4" creationId="{0106FE22-4128-84B0-F9BB-08B118426009}"/>
          </ac:spMkLst>
        </pc:spChg>
        <pc:spChg chg="del mod">
          <ac:chgData name="jackie thomson" userId="532a5a93-5e6f-4bcf-ba5b-159bd0400deb" providerId="ADAL" clId="{0A06FD52-3DAB-4F87-BD2A-0AB4A52DF244}" dt="2022-06-11T23:44:17.930" v="436" actId="21"/>
          <ac:spMkLst>
            <pc:docMk/>
            <pc:sldMk cId="3965560394" sldId="260"/>
            <ac:spMk id="5" creationId="{418BF423-3BA7-71A7-83F4-C051ACE582F6}"/>
          </ac:spMkLst>
        </pc:spChg>
        <pc:spChg chg="add del mod">
          <ac:chgData name="jackie thomson" userId="532a5a93-5e6f-4bcf-ba5b-159bd0400deb" providerId="ADAL" clId="{0A06FD52-3DAB-4F87-BD2A-0AB4A52DF244}" dt="2022-06-11T23:45:12.180" v="448" actId="947"/>
          <ac:spMkLst>
            <pc:docMk/>
            <pc:sldMk cId="3965560394" sldId="260"/>
            <ac:spMk id="7" creationId="{2DC5EADF-5ED9-D087-0362-39C3F52926E7}"/>
          </ac:spMkLst>
        </pc:spChg>
        <pc:spChg chg="add del mod">
          <ac:chgData name="jackie thomson" userId="532a5a93-5e6f-4bcf-ba5b-159bd0400deb" providerId="ADAL" clId="{0A06FD52-3DAB-4F87-BD2A-0AB4A52DF244}" dt="2022-06-11T23:44:21.982" v="438"/>
          <ac:spMkLst>
            <pc:docMk/>
            <pc:sldMk cId="3965560394" sldId="260"/>
            <ac:spMk id="8" creationId="{9DC16A5D-379E-4EA1-5152-AEDEF71C68C5}"/>
          </ac:spMkLst>
        </pc:spChg>
      </pc:sldChg>
      <pc:sldChg chg="delSp modSp mod">
        <pc:chgData name="jackie thomson" userId="532a5a93-5e6f-4bcf-ba5b-159bd0400deb" providerId="ADAL" clId="{0A06FD52-3DAB-4F87-BD2A-0AB4A52DF244}" dt="2022-06-11T23:47:35.015" v="579" actId="20577"/>
        <pc:sldMkLst>
          <pc:docMk/>
          <pc:sldMk cId="3927171027" sldId="261"/>
        </pc:sldMkLst>
        <pc:spChg chg="mod">
          <ac:chgData name="jackie thomson" userId="532a5a93-5e6f-4bcf-ba5b-159bd0400deb" providerId="ADAL" clId="{0A06FD52-3DAB-4F87-BD2A-0AB4A52DF244}" dt="2022-06-11T23:41:25.797" v="346" actId="20577"/>
          <ac:spMkLst>
            <pc:docMk/>
            <pc:sldMk cId="3927171027" sldId="261"/>
            <ac:spMk id="2" creationId="{C2063447-CFF4-E2AC-E3D8-3CC57BF4BE63}"/>
          </ac:spMkLst>
        </pc:spChg>
        <pc:spChg chg="mod">
          <ac:chgData name="jackie thomson" userId="532a5a93-5e6f-4bcf-ba5b-159bd0400deb" providerId="ADAL" clId="{0A06FD52-3DAB-4F87-BD2A-0AB4A52DF244}" dt="2022-06-11T23:47:35.015" v="579" actId="20577"/>
          <ac:spMkLst>
            <pc:docMk/>
            <pc:sldMk cId="3927171027" sldId="261"/>
            <ac:spMk id="3" creationId="{999B958A-B45C-3905-0AB4-4E8685D74774}"/>
          </ac:spMkLst>
        </pc:spChg>
        <pc:spChg chg="del">
          <ac:chgData name="jackie thomson" userId="532a5a93-5e6f-4bcf-ba5b-159bd0400deb" providerId="ADAL" clId="{0A06FD52-3DAB-4F87-BD2A-0AB4A52DF244}" dt="2022-06-11T23:40:16.435" v="166" actId="21"/>
          <ac:spMkLst>
            <pc:docMk/>
            <pc:sldMk cId="3927171027" sldId="261"/>
            <ac:spMk id="4" creationId="{BABC18D8-B57A-4D5B-A489-D607C2CF7C39}"/>
          </ac:spMkLst>
        </pc:spChg>
        <pc:spChg chg="del">
          <ac:chgData name="jackie thomson" userId="532a5a93-5e6f-4bcf-ba5b-159bd0400deb" providerId="ADAL" clId="{0A06FD52-3DAB-4F87-BD2A-0AB4A52DF244}" dt="2022-06-11T23:40:21.294" v="167" actId="21"/>
          <ac:spMkLst>
            <pc:docMk/>
            <pc:sldMk cId="3927171027" sldId="261"/>
            <ac:spMk id="5" creationId="{29C02053-EEF8-1865-7C19-A88C156470B9}"/>
          </ac:spMkLst>
        </pc:spChg>
      </pc:sldChg>
      <pc:sldChg chg="modSp mod">
        <pc:chgData name="jackie thomson" userId="532a5a93-5e6f-4bcf-ba5b-159bd0400deb" providerId="ADAL" clId="{0A06FD52-3DAB-4F87-BD2A-0AB4A52DF244}" dt="2022-06-12T00:00:41.073" v="649" actId="20577"/>
        <pc:sldMkLst>
          <pc:docMk/>
          <pc:sldMk cId="4197458909" sldId="262"/>
        </pc:sldMkLst>
        <pc:spChg chg="mod">
          <ac:chgData name="jackie thomson" userId="532a5a93-5e6f-4bcf-ba5b-159bd0400deb" providerId="ADAL" clId="{0A06FD52-3DAB-4F87-BD2A-0AB4A52DF244}" dt="2022-06-11T23:38:11.791" v="123" actId="20577"/>
          <ac:spMkLst>
            <pc:docMk/>
            <pc:sldMk cId="4197458909" sldId="262"/>
            <ac:spMk id="2" creationId="{3BB00D23-8324-1F52-D296-823AFD144989}"/>
          </ac:spMkLst>
        </pc:spChg>
        <pc:spChg chg="mod">
          <ac:chgData name="jackie thomson" userId="532a5a93-5e6f-4bcf-ba5b-159bd0400deb" providerId="ADAL" clId="{0A06FD52-3DAB-4F87-BD2A-0AB4A52DF244}" dt="2022-06-12T00:00:41.073" v="649" actId="20577"/>
          <ac:spMkLst>
            <pc:docMk/>
            <pc:sldMk cId="4197458909" sldId="262"/>
            <ac:spMk id="3" creationId="{E9D65D36-4A53-499E-2CAC-44FE88B983F3}"/>
          </ac:spMkLst>
        </pc:spChg>
      </pc:sldChg>
      <pc:sldChg chg="modSp mod">
        <pc:chgData name="jackie thomson" userId="532a5a93-5e6f-4bcf-ba5b-159bd0400deb" providerId="ADAL" clId="{0A06FD52-3DAB-4F87-BD2A-0AB4A52DF244}" dt="2022-06-12T00:03:40.413" v="692" actId="313"/>
        <pc:sldMkLst>
          <pc:docMk/>
          <pc:sldMk cId="400730626" sldId="265"/>
        </pc:sldMkLst>
        <pc:spChg chg="mod">
          <ac:chgData name="jackie thomson" userId="532a5a93-5e6f-4bcf-ba5b-159bd0400deb" providerId="ADAL" clId="{0A06FD52-3DAB-4F87-BD2A-0AB4A52DF244}" dt="2022-06-12T00:03:40.413" v="692" actId="313"/>
          <ac:spMkLst>
            <pc:docMk/>
            <pc:sldMk cId="400730626" sldId="265"/>
            <ac:spMk id="4" creationId="{949ED83B-06EF-7DEE-EB86-09239D0FB577}"/>
          </ac:spMkLst>
        </pc:spChg>
      </pc:sldChg>
      <pc:sldChg chg="new del">
        <pc:chgData name="jackie thomson" userId="532a5a93-5e6f-4bcf-ba5b-159bd0400deb" providerId="ADAL" clId="{0A06FD52-3DAB-4F87-BD2A-0AB4A52DF244}" dt="2022-06-11T23:56:28.672" v="581" actId="680"/>
        <pc:sldMkLst>
          <pc:docMk/>
          <pc:sldMk cId="316006035" sldId="268"/>
        </pc:sldMkLst>
      </pc:sldChg>
      <pc:sldChg chg="modSp new del mod">
        <pc:chgData name="jackie thomson" userId="532a5a93-5e6f-4bcf-ba5b-159bd0400deb" providerId="ADAL" clId="{0A06FD52-3DAB-4F87-BD2A-0AB4A52DF244}" dt="2022-06-11T23:56:46.924" v="586" actId="680"/>
        <pc:sldMkLst>
          <pc:docMk/>
          <pc:sldMk cId="2627951844" sldId="268"/>
        </pc:sldMkLst>
        <pc:spChg chg="mod">
          <ac:chgData name="jackie thomson" userId="532a5a93-5e6f-4bcf-ba5b-159bd0400deb" providerId="ADAL" clId="{0A06FD52-3DAB-4F87-BD2A-0AB4A52DF244}" dt="2022-06-11T23:56:46.131" v="585"/>
          <ac:spMkLst>
            <pc:docMk/>
            <pc:sldMk cId="2627951844" sldId="268"/>
            <ac:spMk id="3" creationId="{DED2D0D6-5FEA-101D-8F32-8FCC4C69B91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241623-A064-4BED-B073-BA4D61433402}" type="datetime1">
              <a:rPr lang="en-US" smtClean="0"/>
              <a:t>6/11/2022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FAEF9944-A4F6-4C59-AEBD-678D6480B8EA}" type="slidenum">
              <a:rPr lang="en-US" smtClean="0"/>
              <a:pPr/>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2363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86ED0C-1DA7-41F0-94CF-6218B1FEDFF1}" type="datetime1">
              <a:rPr lang="en-US" smtClean="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9645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CF02AB-6034-4B88-BC5A-7C17CB0EF809}" type="datetime1">
              <a:rPr lang="en-US" smtClean="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721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3E5F3-28EE-488F-BD53-B744C06C3DEC}" type="datetime1">
              <a:rPr lang="en-US" smtClean="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3896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2EB70D-CD01-44DA-83B3-8FEB3383D307}" type="datetime1">
              <a:rPr lang="en-US" smtClean="0"/>
              <a:t>6/11/2022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8975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158CFD-9357-46BE-A189-D637A67C8730}" type="datetime1">
              <a:rPr lang="en-US" smtClean="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53851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4742EE-B331-4632-BD10-A82FED6B6FC0}" type="datetime1">
              <a:rPr lang="en-US" smtClean="0"/>
              <a:t>6/11/2022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6615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1BA835-D13F-49F4-8F11-5D576AC65FAD}" type="datetime1">
              <a:rPr lang="en-US" smtClean="0"/>
              <a:t>6/11/2022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0007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BD1799-ACB5-4CB2-86A2-5C574F1C8706}" type="datetime1">
              <a:rPr lang="en-US" smtClean="0"/>
              <a:t>6/11/2022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374858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5DD0D6-7A82-473E-879B-C6ECD6CCCFEC}" type="datetime1">
              <a:rPr lang="en-US" smtClean="0"/>
              <a:t>6/11/2022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9440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4605E03-BC17-41A7-854C-DFAB672737DC}" type="datetime1">
              <a:rPr lang="en-US" smtClean="0"/>
              <a:t>6/11/2022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pPr algn="l"/>
            <a:fld id="{FAEF9944-A4F6-4C59-AEBD-678D6480B8EA}" type="slidenum">
              <a:rPr lang="en-US" smtClean="0"/>
              <a:pPr algn="l"/>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8487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408324-A84C-4A45-93B6-78D079CCE772}" type="datetime1">
              <a:rPr lang="en-US" smtClean="0"/>
              <a:t>6/11/2022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algn="l"/>
            <a:fld id="{FAEF9944-A4F6-4C59-AEBD-678D6480B8EA}" type="slidenum">
              <a:rPr lang="en-US" smtClean="0"/>
              <a:pPr algn="l"/>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48209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C63EA-BF38-7ABB-82F4-9D1AA753C628}"/>
              </a:ext>
            </a:extLst>
          </p:cNvPr>
          <p:cNvSpPr>
            <a:spLocks noGrp="1"/>
          </p:cNvSpPr>
          <p:nvPr>
            <p:ph type="ctrTitle"/>
          </p:nvPr>
        </p:nvSpPr>
        <p:spPr>
          <a:xfrm>
            <a:off x="5937645" y="144462"/>
            <a:ext cx="5624118" cy="3284538"/>
          </a:xfrm>
        </p:spPr>
        <p:txBody>
          <a:bodyPr anchor="b">
            <a:normAutofit/>
          </a:bodyPr>
          <a:lstStyle/>
          <a:p>
            <a:r>
              <a:rPr lang="en-US" dirty="0"/>
              <a:t>Mental Health 101</a:t>
            </a:r>
          </a:p>
        </p:txBody>
      </p:sp>
      <p:sp>
        <p:nvSpPr>
          <p:cNvPr id="3" name="Subtitle 2">
            <a:extLst>
              <a:ext uri="{FF2B5EF4-FFF2-40B4-BE49-F238E27FC236}">
                <a16:creationId xmlns:a16="http://schemas.microsoft.com/office/drawing/2014/main" id="{9FD518B2-71AC-309F-2B39-C6E392DE4D8F}"/>
              </a:ext>
            </a:extLst>
          </p:cNvPr>
          <p:cNvSpPr>
            <a:spLocks noGrp="1"/>
          </p:cNvSpPr>
          <p:nvPr>
            <p:ph type="subTitle" idx="1"/>
          </p:nvPr>
        </p:nvSpPr>
        <p:spPr>
          <a:xfrm>
            <a:off x="6096000" y="3716338"/>
            <a:ext cx="5617794" cy="1150937"/>
          </a:xfrm>
        </p:spPr>
        <p:txBody>
          <a:bodyPr anchor="t">
            <a:normAutofit/>
          </a:bodyPr>
          <a:lstStyle/>
          <a:p>
            <a:r>
              <a:rPr lang="en-US" dirty="0"/>
              <a:t>Jackie Thomson, MSW</a:t>
            </a:r>
          </a:p>
        </p:txBody>
      </p:sp>
      <p:pic>
        <p:nvPicPr>
          <p:cNvPr id="5" name="Picture 4">
            <a:extLst>
              <a:ext uri="{FF2B5EF4-FFF2-40B4-BE49-F238E27FC236}">
                <a16:creationId xmlns:a16="http://schemas.microsoft.com/office/drawing/2014/main" id="{637740D9-9F45-83F9-BC9E-E7B04F486B83}"/>
              </a:ext>
            </a:extLst>
          </p:cNvPr>
          <p:cNvPicPr>
            <a:picLocks noChangeAspect="1"/>
          </p:cNvPicPr>
          <p:nvPr/>
        </p:nvPicPr>
        <p:blipFill>
          <a:blip r:embed="rId2"/>
          <a:stretch>
            <a:fillRect/>
          </a:stretch>
        </p:blipFill>
        <p:spPr>
          <a:xfrm>
            <a:off x="883934" y="1552575"/>
            <a:ext cx="4647954" cy="2790825"/>
          </a:xfrm>
          <a:prstGeom prst="rect">
            <a:avLst/>
          </a:prstGeom>
        </p:spPr>
      </p:pic>
    </p:spTree>
    <p:extLst>
      <p:ext uri="{BB962C8B-B14F-4D97-AF65-F5344CB8AC3E}">
        <p14:creationId xmlns:p14="http://schemas.microsoft.com/office/powerpoint/2010/main" val="553835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5F6F-AD69-9878-DE7D-E4FE72DE6DFC}"/>
              </a:ext>
            </a:extLst>
          </p:cNvPr>
          <p:cNvSpPr>
            <a:spLocks noGrp="1"/>
          </p:cNvSpPr>
          <p:nvPr>
            <p:ph type="title"/>
          </p:nvPr>
        </p:nvSpPr>
        <p:spPr/>
        <p:txBody>
          <a:bodyPr/>
          <a:lstStyle/>
          <a:p>
            <a:r>
              <a:rPr lang="en-US" dirty="0"/>
              <a:t>Questions?</a:t>
            </a:r>
          </a:p>
        </p:txBody>
      </p:sp>
      <p:pic>
        <p:nvPicPr>
          <p:cNvPr id="5" name="Content Placeholder 4" descr="A picture containing dog, indoor, floor, mammal&#10;&#10;Description automatically generated">
            <a:extLst>
              <a:ext uri="{FF2B5EF4-FFF2-40B4-BE49-F238E27FC236}">
                <a16:creationId xmlns:a16="http://schemas.microsoft.com/office/drawing/2014/main" id="{853C23A9-123F-0753-67D1-1EA65CB13A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4087" y="2016125"/>
            <a:ext cx="2738150" cy="3449638"/>
          </a:xfrm>
        </p:spPr>
      </p:pic>
    </p:spTree>
    <p:extLst>
      <p:ext uri="{BB962C8B-B14F-4D97-AF65-F5344CB8AC3E}">
        <p14:creationId xmlns:p14="http://schemas.microsoft.com/office/powerpoint/2010/main" val="120164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6CC2-B2C0-6AD3-05B5-68426B5FDF09}"/>
              </a:ext>
            </a:extLst>
          </p:cNvPr>
          <p:cNvSpPr>
            <a:spLocks noGrp="1"/>
          </p:cNvSpPr>
          <p:nvPr>
            <p:ph type="title"/>
          </p:nvPr>
        </p:nvSpPr>
        <p:spPr>
          <a:xfrm>
            <a:off x="1387475" y="385763"/>
            <a:ext cx="6857365" cy="1344612"/>
          </a:xfrm>
        </p:spPr>
        <p:txBody>
          <a:bodyPr anchor="b">
            <a:normAutofit/>
          </a:bodyPr>
          <a:lstStyle/>
          <a:p>
            <a:r>
              <a:rPr lang="en-US" dirty="0"/>
              <a:t>Am I mentally healthy?</a:t>
            </a:r>
          </a:p>
        </p:txBody>
      </p:sp>
      <p:sp>
        <p:nvSpPr>
          <p:cNvPr id="3" name="Content Placeholder 2">
            <a:extLst>
              <a:ext uri="{FF2B5EF4-FFF2-40B4-BE49-F238E27FC236}">
                <a16:creationId xmlns:a16="http://schemas.microsoft.com/office/drawing/2014/main" id="{71F23039-C4F1-8191-4BEB-52386FE940EE}"/>
              </a:ext>
            </a:extLst>
          </p:cNvPr>
          <p:cNvSpPr>
            <a:spLocks noGrp="1"/>
          </p:cNvSpPr>
          <p:nvPr>
            <p:ph idx="1"/>
          </p:nvPr>
        </p:nvSpPr>
        <p:spPr>
          <a:xfrm>
            <a:off x="1190625" y="2312988"/>
            <a:ext cx="9247735" cy="3651250"/>
          </a:xfrm>
        </p:spPr>
        <p:txBody>
          <a:bodyPr>
            <a:normAutofit/>
          </a:bodyPr>
          <a:lstStyle/>
          <a:p>
            <a:r>
              <a:rPr lang="en-US" sz="2400" dirty="0">
                <a:solidFill>
                  <a:schemeClr val="tx1"/>
                </a:solidFill>
              </a:rPr>
              <a:t>Being mentally healthy is </a:t>
            </a:r>
            <a:r>
              <a:rPr lang="en-US" sz="2400" b="1" u="sng" dirty="0">
                <a:solidFill>
                  <a:schemeClr val="tx1"/>
                </a:solidFill>
              </a:rPr>
              <a:t>not</a:t>
            </a:r>
            <a:r>
              <a:rPr lang="en-US" sz="2400" dirty="0">
                <a:solidFill>
                  <a:schemeClr val="tx1"/>
                </a:solidFill>
              </a:rPr>
              <a:t> the absence of emotions: fear, anger, sadness or grief (i.e. life events) but possessing sufficient resiliencies to cope and restore </a:t>
            </a:r>
            <a:r>
              <a:rPr lang="en-US" sz="2400" b="1" dirty="0">
                <a:solidFill>
                  <a:schemeClr val="tx1"/>
                </a:solidFill>
              </a:rPr>
              <a:t>balance</a:t>
            </a:r>
            <a:r>
              <a:rPr lang="en-US" sz="2400" dirty="0">
                <a:solidFill>
                  <a:schemeClr val="tx1"/>
                </a:solidFill>
              </a:rPr>
              <a:t>. </a:t>
            </a:r>
          </a:p>
          <a:p>
            <a:pPr lvl="2"/>
            <a:r>
              <a:rPr lang="en-US" sz="2400" dirty="0">
                <a:solidFill>
                  <a:schemeClr val="tx1"/>
                </a:solidFill>
              </a:rPr>
              <a:t>Coping skills:  walking, running, sports, meditation, counseling, music, hang w/ pet, focus on a task(cleaning or organizing), BREATH </a:t>
            </a:r>
          </a:p>
          <a:p>
            <a:pPr lvl="2"/>
            <a:r>
              <a:rPr lang="en-US" sz="2400" dirty="0">
                <a:solidFill>
                  <a:schemeClr val="tx1"/>
                </a:solidFill>
              </a:rPr>
              <a:t>What things help you relax?</a:t>
            </a:r>
            <a:endParaRPr lang="en-US" sz="2000" dirty="0">
              <a:solidFill>
                <a:schemeClr val="tx1"/>
              </a:solidFill>
            </a:endParaRPr>
          </a:p>
          <a:p>
            <a:endParaRPr lang="en-US" dirty="0"/>
          </a:p>
        </p:txBody>
      </p:sp>
    </p:spTree>
    <p:extLst>
      <p:ext uri="{BB962C8B-B14F-4D97-AF65-F5344CB8AC3E}">
        <p14:creationId xmlns:p14="http://schemas.microsoft.com/office/powerpoint/2010/main" val="3995390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9AE18-1815-34FB-1080-664550689E63}"/>
              </a:ext>
            </a:extLst>
          </p:cNvPr>
          <p:cNvSpPr>
            <a:spLocks noGrp="1"/>
          </p:cNvSpPr>
          <p:nvPr>
            <p:ph type="title"/>
          </p:nvPr>
        </p:nvSpPr>
        <p:spPr>
          <a:xfrm>
            <a:off x="1451579" y="880720"/>
            <a:ext cx="9603275" cy="862356"/>
          </a:xfrm>
        </p:spPr>
        <p:txBody>
          <a:bodyPr/>
          <a:lstStyle/>
          <a:p>
            <a:r>
              <a:rPr lang="en-US" dirty="0"/>
              <a:t>Mental Illness</a:t>
            </a:r>
          </a:p>
        </p:txBody>
      </p:sp>
      <p:sp>
        <p:nvSpPr>
          <p:cNvPr id="3" name="Content Placeholder 2">
            <a:extLst>
              <a:ext uri="{FF2B5EF4-FFF2-40B4-BE49-F238E27FC236}">
                <a16:creationId xmlns:a16="http://schemas.microsoft.com/office/drawing/2014/main" id="{BE1C880F-1583-4B5C-70BF-C5335D00D4CC}"/>
              </a:ext>
            </a:extLst>
          </p:cNvPr>
          <p:cNvSpPr>
            <a:spLocks noGrp="1"/>
          </p:cNvSpPr>
          <p:nvPr>
            <p:ph idx="1"/>
          </p:nvPr>
        </p:nvSpPr>
        <p:spPr/>
        <p:txBody>
          <a:bodyPr>
            <a:normAutofit/>
          </a:bodyPr>
          <a:lstStyle/>
          <a:p>
            <a:r>
              <a:rPr lang="en-US" sz="2400" dirty="0">
                <a:solidFill>
                  <a:schemeClr val="bg2">
                    <a:lumMod val="10000"/>
                  </a:schemeClr>
                </a:solidFill>
              </a:rPr>
              <a:t>Illnesses/disorders that affect your mood, thinking and/or behavior (usually a combination).  </a:t>
            </a:r>
          </a:p>
          <a:p>
            <a:r>
              <a:rPr lang="en-US" sz="2400" dirty="0">
                <a:solidFill>
                  <a:schemeClr val="bg2">
                    <a:lumMod val="10000"/>
                  </a:schemeClr>
                </a:solidFill>
              </a:rPr>
              <a:t>Difficulties managing responsibilities of daily life and/or coping with incoming stressors</a:t>
            </a:r>
          </a:p>
          <a:p>
            <a:pPr lvl="1"/>
            <a:r>
              <a:rPr lang="en-US" sz="2000" dirty="0">
                <a:solidFill>
                  <a:schemeClr val="bg2">
                    <a:lumMod val="10000"/>
                  </a:schemeClr>
                </a:solidFill>
              </a:rPr>
              <a:t>Can be chronic(long-lasting), temporary (short-term), situational(too much at one time), mild or severe. </a:t>
            </a:r>
          </a:p>
        </p:txBody>
      </p:sp>
    </p:spTree>
    <p:extLst>
      <p:ext uri="{BB962C8B-B14F-4D97-AF65-F5344CB8AC3E}">
        <p14:creationId xmlns:p14="http://schemas.microsoft.com/office/powerpoint/2010/main" val="1536962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3EEE5-6100-CB86-608C-D301C39D7792}"/>
              </a:ext>
            </a:extLst>
          </p:cNvPr>
          <p:cNvSpPr>
            <a:spLocks noGrp="1"/>
          </p:cNvSpPr>
          <p:nvPr>
            <p:ph type="title"/>
          </p:nvPr>
        </p:nvSpPr>
        <p:spPr>
          <a:xfrm>
            <a:off x="1451579" y="804519"/>
            <a:ext cx="9603275" cy="1024281"/>
          </a:xfrm>
        </p:spPr>
        <p:txBody>
          <a:bodyPr/>
          <a:lstStyle/>
          <a:p>
            <a:r>
              <a:rPr lang="en-US" dirty="0"/>
              <a:t>Symptoms</a:t>
            </a:r>
          </a:p>
        </p:txBody>
      </p:sp>
      <p:sp>
        <p:nvSpPr>
          <p:cNvPr id="7" name="Content Placeholder 6">
            <a:extLst>
              <a:ext uri="{FF2B5EF4-FFF2-40B4-BE49-F238E27FC236}">
                <a16:creationId xmlns:a16="http://schemas.microsoft.com/office/drawing/2014/main" id="{2DC5EADF-5ED9-D087-0362-39C3F52926E7}"/>
              </a:ext>
            </a:extLst>
          </p:cNvPr>
          <p:cNvSpPr>
            <a:spLocks noGrp="1"/>
          </p:cNvSpPr>
          <p:nvPr>
            <p:ph idx="1"/>
          </p:nvPr>
        </p:nvSpPr>
        <p:spPr/>
        <p:txBody>
          <a:bodyPr>
            <a:normAutofit/>
          </a:bodyPr>
          <a:lstStyle/>
          <a:p>
            <a:pPr algn="l">
              <a:buFont typeface="Arial" panose="020B0604020202020204" pitchFamily="34" charset="0"/>
              <a:buChar char="•"/>
            </a:pPr>
            <a:r>
              <a:rPr lang="en-US" sz="2400" b="0" i="0" dirty="0">
                <a:effectLst/>
                <a:latin typeface="Gill Sans MT (Body)"/>
              </a:rPr>
              <a:t>Persistent sadness that lasts two weeks or more.</a:t>
            </a:r>
          </a:p>
          <a:p>
            <a:pPr algn="l">
              <a:buFont typeface="Arial" panose="020B0604020202020204" pitchFamily="34" charset="0"/>
              <a:buChar char="•"/>
            </a:pPr>
            <a:r>
              <a:rPr lang="en-US" sz="2400" b="0" i="0" dirty="0">
                <a:effectLst/>
                <a:latin typeface="Gill Sans MT (Body)"/>
              </a:rPr>
              <a:t>Withdrawing from or avoiding social interactions.</a:t>
            </a:r>
          </a:p>
          <a:p>
            <a:pPr algn="l">
              <a:buFont typeface="Arial" panose="020B0604020202020204" pitchFamily="34" charset="0"/>
              <a:buChar char="•"/>
            </a:pPr>
            <a:r>
              <a:rPr lang="en-US" sz="2400" b="0" i="0" dirty="0">
                <a:effectLst/>
                <a:latin typeface="Gill Sans MT (Body)"/>
              </a:rPr>
              <a:t>Hurting oneself or talking about hurting oneself.</a:t>
            </a:r>
          </a:p>
          <a:p>
            <a:pPr algn="l">
              <a:buFont typeface="Arial" panose="020B0604020202020204" pitchFamily="34" charset="0"/>
              <a:buChar char="•"/>
            </a:pPr>
            <a:r>
              <a:rPr lang="en-US" sz="2400" b="0" i="0" dirty="0">
                <a:effectLst/>
                <a:latin typeface="Gill Sans MT (Body)"/>
              </a:rPr>
              <a:t>Talking about death or suicide.</a:t>
            </a:r>
          </a:p>
          <a:p>
            <a:pPr algn="l">
              <a:buFont typeface="Arial" panose="020B0604020202020204" pitchFamily="34" charset="0"/>
              <a:buChar char="•"/>
            </a:pPr>
            <a:r>
              <a:rPr lang="en-US" sz="2400" b="0" i="0" dirty="0">
                <a:effectLst/>
                <a:latin typeface="Gill Sans MT (Body)"/>
              </a:rPr>
              <a:t>Outbursts or extreme irritability.</a:t>
            </a:r>
          </a:p>
          <a:p>
            <a:pPr algn="l">
              <a:buFont typeface="Arial" panose="020B0604020202020204" pitchFamily="34" charset="0"/>
              <a:buChar char="•"/>
            </a:pPr>
            <a:r>
              <a:rPr lang="en-US" sz="2400" b="0" i="0" dirty="0">
                <a:effectLst/>
                <a:latin typeface="Gill Sans MT (Body)"/>
              </a:rPr>
              <a:t>Out-of-control behavior that can be harmful.</a:t>
            </a:r>
          </a:p>
        </p:txBody>
      </p:sp>
    </p:spTree>
    <p:extLst>
      <p:ext uri="{BB962C8B-B14F-4D97-AF65-F5344CB8AC3E}">
        <p14:creationId xmlns:p14="http://schemas.microsoft.com/office/powerpoint/2010/main" val="396556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63447-CFF4-E2AC-E3D8-3CC57BF4BE63}"/>
              </a:ext>
            </a:extLst>
          </p:cNvPr>
          <p:cNvSpPr>
            <a:spLocks noGrp="1"/>
          </p:cNvSpPr>
          <p:nvPr>
            <p:ph type="title"/>
          </p:nvPr>
        </p:nvSpPr>
        <p:spPr/>
        <p:txBody>
          <a:bodyPr/>
          <a:lstStyle/>
          <a:p>
            <a:r>
              <a:rPr lang="en-US" dirty="0"/>
              <a:t>Mental Illness</a:t>
            </a:r>
          </a:p>
        </p:txBody>
      </p:sp>
      <p:sp>
        <p:nvSpPr>
          <p:cNvPr id="3" name="Content Placeholder 2">
            <a:extLst>
              <a:ext uri="{FF2B5EF4-FFF2-40B4-BE49-F238E27FC236}">
                <a16:creationId xmlns:a16="http://schemas.microsoft.com/office/drawing/2014/main" id="{999B958A-B45C-3905-0AB4-4E8685D74774}"/>
              </a:ext>
            </a:extLst>
          </p:cNvPr>
          <p:cNvSpPr>
            <a:spLocks noGrp="1"/>
          </p:cNvSpPr>
          <p:nvPr>
            <p:ph idx="1"/>
          </p:nvPr>
        </p:nvSpPr>
        <p:spPr>
          <a:xfrm>
            <a:off x="1451579" y="2015732"/>
            <a:ext cx="9603275" cy="4118368"/>
          </a:xfrm>
        </p:spPr>
        <p:txBody>
          <a:bodyPr/>
          <a:lstStyle/>
          <a:p>
            <a:r>
              <a:rPr lang="en-US" sz="2400" dirty="0">
                <a:solidFill>
                  <a:schemeClr val="bg2">
                    <a:lumMod val="10000"/>
                  </a:schemeClr>
                </a:solidFill>
              </a:rPr>
              <a:t>State of being not as well as one would want.</a:t>
            </a:r>
          </a:p>
          <a:p>
            <a:r>
              <a:rPr lang="en-US" sz="2400" dirty="0">
                <a:solidFill>
                  <a:schemeClr val="bg2">
                    <a:lumMod val="10000"/>
                  </a:schemeClr>
                </a:solidFill>
              </a:rPr>
              <a:t>Mental disorders are not caused by character flaws. They have nothing to do with being lazy or weak.</a:t>
            </a:r>
          </a:p>
          <a:p>
            <a:r>
              <a:rPr lang="en-US" sz="2400" dirty="0">
                <a:solidFill>
                  <a:schemeClr val="bg2">
                    <a:lumMod val="10000"/>
                  </a:schemeClr>
                </a:solidFill>
              </a:rPr>
              <a:t>It’s not weak to ask for support! </a:t>
            </a:r>
          </a:p>
          <a:p>
            <a:pPr lvl="1"/>
            <a:r>
              <a:rPr lang="en-US" sz="2000" dirty="0">
                <a:solidFill>
                  <a:schemeClr val="bg2">
                    <a:lumMod val="10000"/>
                  </a:schemeClr>
                </a:solidFill>
              </a:rPr>
              <a:t>If you broke your arm, do we say just tough it out and get over it? No, we go to the doctor and there is no shame in that. Yet, different for our mental health.</a:t>
            </a:r>
          </a:p>
          <a:p>
            <a:endParaRPr lang="en-US" dirty="0">
              <a:solidFill>
                <a:schemeClr val="bg2">
                  <a:lumMod val="10000"/>
                </a:schemeClr>
              </a:solidFill>
            </a:endParaRPr>
          </a:p>
          <a:p>
            <a:endParaRPr lang="en-US" dirty="0"/>
          </a:p>
        </p:txBody>
      </p:sp>
    </p:spTree>
    <p:extLst>
      <p:ext uri="{BB962C8B-B14F-4D97-AF65-F5344CB8AC3E}">
        <p14:creationId xmlns:p14="http://schemas.microsoft.com/office/powerpoint/2010/main" val="3927171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00D23-8324-1F52-D296-823AFD144989}"/>
              </a:ext>
            </a:extLst>
          </p:cNvPr>
          <p:cNvSpPr>
            <a:spLocks noGrp="1"/>
          </p:cNvSpPr>
          <p:nvPr>
            <p:ph type="title"/>
          </p:nvPr>
        </p:nvSpPr>
        <p:spPr/>
        <p:txBody>
          <a:bodyPr/>
          <a:lstStyle/>
          <a:p>
            <a:r>
              <a:rPr lang="en-US" dirty="0"/>
              <a:t>Youth: Boundaries, safety and mental health</a:t>
            </a:r>
          </a:p>
        </p:txBody>
      </p:sp>
      <p:sp>
        <p:nvSpPr>
          <p:cNvPr id="3" name="Content Placeholder 2">
            <a:extLst>
              <a:ext uri="{FF2B5EF4-FFF2-40B4-BE49-F238E27FC236}">
                <a16:creationId xmlns:a16="http://schemas.microsoft.com/office/drawing/2014/main" id="{E9D65D36-4A53-499E-2CAC-44FE88B983F3}"/>
              </a:ext>
            </a:extLst>
          </p:cNvPr>
          <p:cNvSpPr>
            <a:spLocks noGrp="1"/>
          </p:cNvSpPr>
          <p:nvPr>
            <p:ph idx="1"/>
          </p:nvPr>
        </p:nvSpPr>
        <p:spPr/>
        <p:txBody>
          <a:bodyPr>
            <a:normAutofit/>
          </a:bodyPr>
          <a:lstStyle/>
          <a:p>
            <a:r>
              <a:rPr lang="en-US" sz="2400" b="1" dirty="0"/>
              <a:t>Minors</a:t>
            </a:r>
            <a:r>
              <a:rPr lang="en-US" sz="2400" dirty="0"/>
              <a:t>: individuals under the age legally recognized as an adult. USA&lt;18. </a:t>
            </a:r>
          </a:p>
          <a:p>
            <a:r>
              <a:rPr lang="en-US" sz="2400" dirty="0"/>
              <a:t>It is about vulnerability!</a:t>
            </a:r>
          </a:p>
          <a:p>
            <a:pPr lvl="1"/>
            <a:r>
              <a:rPr lang="en-US" sz="2000" dirty="0"/>
              <a:t>Can be easy to forget during adolescence.</a:t>
            </a:r>
          </a:p>
          <a:p>
            <a:pPr lvl="2"/>
            <a:r>
              <a:rPr lang="en-US" sz="1800" b="0" i="0" dirty="0">
                <a:effectLst/>
                <a:latin typeface="Gill Sans MT (Body)"/>
              </a:rPr>
              <a:t>Adolescents become stronger and more independent before they have developed good decision-making skills.  A strong need for peer approval may tempt a young person to take part in risky behaviors.</a:t>
            </a:r>
          </a:p>
          <a:p>
            <a:pPr lvl="2"/>
            <a:r>
              <a:rPr lang="en-US" sz="1800" dirty="0">
                <a:latin typeface="Gill Sans MT (Body)"/>
              </a:rPr>
              <a:t>Seeking approval can be impulsive. Critical thinking skill not fully developed</a:t>
            </a:r>
          </a:p>
          <a:p>
            <a:pPr lvl="2"/>
            <a:r>
              <a:rPr lang="en-US" sz="1800" dirty="0"/>
              <a:t>Brain not fully developed until 25yo </a:t>
            </a:r>
          </a:p>
        </p:txBody>
      </p:sp>
    </p:spTree>
    <p:extLst>
      <p:ext uri="{BB962C8B-B14F-4D97-AF65-F5344CB8AC3E}">
        <p14:creationId xmlns:p14="http://schemas.microsoft.com/office/powerpoint/2010/main" val="4197458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49ED83B-06EF-7DEE-EB86-09239D0FB577}"/>
              </a:ext>
            </a:extLst>
          </p:cNvPr>
          <p:cNvSpPr txBox="1"/>
          <p:nvPr/>
        </p:nvSpPr>
        <p:spPr>
          <a:xfrm>
            <a:off x="762000" y="504825"/>
            <a:ext cx="10668000" cy="5109091"/>
          </a:xfrm>
          <a:prstGeom prst="rect">
            <a:avLst/>
          </a:prstGeom>
          <a:noFill/>
        </p:spPr>
        <p:txBody>
          <a:bodyPr wrap="square" rtlCol="0">
            <a:spAutoFit/>
          </a:bodyPr>
          <a:lstStyle/>
          <a:p>
            <a:r>
              <a:rPr lang="en-US" sz="2800" b="0" i="0" u="sng" dirty="0">
                <a:effectLst/>
                <a:latin typeface="Gill Sans MT (Body)"/>
              </a:rPr>
              <a:t>Signs of abuse or neglect</a:t>
            </a:r>
            <a:r>
              <a:rPr lang="en-US" sz="2800" b="0" i="0" dirty="0">
                <a:effectLst/>
                <a:latin typeface="Gill Sans MT (Body)"/>
              </a:rPr>
              <a:t>:</a:t>
            </a:r>
          </a:p>
          <a:p>
            <a:pPr>
              <a:buFont typeface="Arial" panose="020B0604020202020204" pitchFamily="34" charset="0"/>
              <a:buChar char="•"/>
            </a:pPr>
            <a:r>
              <a:rPr lang="en-US" sz="2000" b="0" i="0" dirty="0">
                <a:solidFill>
                  <a:srgbClr val="202124"/>
                </a:solidFill>
                <a:effectLst/>
                <a:latin typeface="Gill Sans MT (Body)"/>
              </a:rPr>
              <a:t>Withdrawal from friends or usual activities.</a:t>
            </a:r>
          </a:p>
          <a:p>
            <a:pPr>
              <a:buFont typeface="Arial" panose="020B0604020202020204" pitchFamily="34" charset="0"/>
              <a:buChar char="•"/>
            </a:pPr>
            <a:r>
              <a:rPr lang="en-US" sz="2000" b="0" i="0" dirty="0">
                <a:solidFill>
                  <a:srgbClr val="202124"/>
                </a:solidFill>
                <a:effectLst/>
                <a:latin typeface="Gill Sans MT (Body)"/>
              </a:rPr>
              <a:t>Changes in behavior — such as aggression, anger, hostility or hyperactivity — or changes in school performance.</a:t>
            </a:r>
          </a:p>
          <a:p>
            <a:pPr>
              <a:buFont typeface="Arial" panose="020B0604020202020204" pitchFamily="34" charset="0"/>
              <a:buChar char="•"/>
            </a:pPr>
            <a:r>
              <a:rPr lang="en-US" sz="2000" b="0" i="0" dirty="0">
                <a:solidFill>
                  <a:srgbClr val="202124"/>
                </a:solidFill>
                <a:effectLst/>
                <a:latin typeface="Gill Sans MT (Body)"/>
              </a:rPr>
              <a:t>Depression, anxiety or unusual fears, or a sudden loss of self-confidence.</a:t>
            </a:r>
          </a:p>
          <a:p>
            <a:pPr>
              <a:buFont typeface="Arial" panose="020B0604020202020204" pitchFamily="34" charset="0"/>
              <a:buChar char="•"/>
            </a:pPr>
            <a:r>
              <a:rPr lang="en-US" sz="2000" b="0" i="0" dirty="0">
                <a:solidFill>
                  <a:srgbClr val="202124"/>
                </a:solidFill>
                <a:effectLst/>
                <a:latin typeface="Gill Sans MT (Body)"/>
              </a:rPr>
              <a:t>Sleep problems and nightmares.</a:t>
            </a:r>
          </a:p>
          <a:p>
            <a:pPr>
              <a:buFont typeface="Arial" panose="020B0604020202020204" pitchFamily="34" charset="0"/>
              <a:buChar char="•"/>
            </a:pPr>
            <a:r>
              <a:rPr lang="en-US" sz="2000" b="0" i="0" dirty="0">
                <a:solidFill>
                  <a:srgbClr val="202124"/>
                </a:solidFill>
                <a:effectLst/>
                <a:latin typeface="Gill Sans MT (Body)"/>
              </a:rPr>
              <a:t>An apparent lack of supervision.</a:t>
            </a:r>
          </a:p>
          <a:p>
            <a:pPr>
              <a:buFont typeface="Arial" panose="020B0604020202020204" pitchFamily="34" charset="0"/>
              <a:buChar char="•"/>
            </a:pPr>
            <a:endParaRPr lang="en-US" sz="2400" dirty="0">
              <a:solidFill>
                <a:srgbClr val="202124"/>
              </a:solidFill>
              <a:latin typeface="Gill Sans MT (Body)"/>
            </a:endParaRPr>
          </a:p>
          <a:p>
            <a:r>
              <a:rPr lang="en-US" sz="2800" u="sng" dirty="0"/>
              <a:t>Mandatory Reporting</a:t>
            </a:r>
            <a:r>
              <a:rPr lang="en-US" sz="2800" dirty="0"/>
              <a:t>: </a:t>
            </a:r>
            <a:r>
              <a:rPr lang="en-US" sz="2400" b="0" i="0" dirty="0">
                <a:solidFill>
                  <a:srgbClr val="202124"/>
                </a:solidFill>
                <a:effectLst/>
                <a:latin typeface="Roboto" panose="02000000000000000000" pitchFamily="2" charset="0"/>
              </a:rPr>
              <a:t> </a:t>
            </a:r>
            <a:r>
              <a:rPr lang="en-US" sz="2000" b="0" i="0" dirty="0">
                <a:solidFill>
                  <a:srgbClr val="202124"/>
                </a:solidFill>
                <a:effectLst/>
                <a:latin typeface="Gill Sans MT (Body)"/>
              </a:rPr>
              <a:t>Having reasonable cause to believe that any child you come in contact has suffered abuse or that any person with whom you come in contact has abused a child. </a:t>
            </a:r>
          </a:p>
          <a:p>
            <a:pPr lvl="1"/>
            <a:r>
              <a:rPr lang="en-US" sz="2400" dirty="0">
                <a:latin typeface="Gill Sans MT" panose="020B0502020104020203" pitchFamily="34" charset="0"/>
              </a:rPr>
              <a:t>#</a:t>
            </a:r>
            <a:r>
              <a:rPr lang="en-US" sz="2400" b="1" i="0" dirty="0">
                <a:effectLst/>
                <a:latin typeface="Gill Sans MT (Body)"/>
              </a:rPr>
              <a:t>1-866-363-4276 or 1-866-END-HARM</a:t>
            </a:r>
            <a:r>
              <a:rPr lang="en-US" sz="2400" b="0" i="0" dirty="0">
                <a:effectLst/>
                <a:latin typeface="Gill Sans MT" panose="020B0502020104020203" pitchFamily="34" charset="0"/>
              </a:rPr>
              <a:t>.</a:t>
            </a:r>
          </a:p>
          <a:p>
            <a:pPr marL="800100" lvl="1" indent="-342900">
              <a:buFont typeface="Arial" panose="020B0604020202020204" pitchFamily="34" charset="0"/>
              <a:buChar char="•"/>
            </a:pPr>
            <a:r>
              <a:rPr lang="en-US" sz="2000" dirty="0">
                <a:latin typeface="Gill Sans MT" panose="020B0502020104020203" pitchFamily="34" charset="0"/>
              </a:rPr>
              <a:t>“what if I’m wrong?”, “what if they don’t trust me again?” “Don’t tell my </a:t>
            </a:r>
            <a:r>
              <a:rPr lang="en-US" sz="2000">
                <a:latin typeface="Gill Sans MT" panose="020B0502020104020203" pitchFamily="34" charset="0"/>
              </a:rPr>
              <a:t>parents.”</a:t>
            </a:r>
            <a:endParaRPr lang="en-US" sz="2000" dirty="0">
              <a:latin typeface="Gill Sans MT" panose="020B0502020104020203" pitchFamily="34" charset="0"/>
            </a:endParaRPr>
          </a:p>
          <a:p>
            <a:pPr marL="1257300" lvl="2" indent="-342900">
              <a:buFont typeface="Arial" panose="020B0604020202020204" pitchFamily="34" charset="0"/>
              <a:buChar char="•"/>
            </a:pPr>
            <a:r>
              <a:rPr lang="en-US" sz="2000" dirty="0">
                <a:latin typeface="Gill Sans MT" panose="020B0502020104020203" pitchFamily="34" charset="0"/>
              </a:rPr>
              <a:t>Worse to not report and </a:t>
            </a:r>
            <a:r>
              <a:rPr lang="en-US" sz="2000" b="1" i="1" dirty="0">
                <a:latin typeface="Gill Sans MT" panose="020B0502020104020203" pitchFamily="34" charset="0"/>
              </a:rPr>
              <a:t>you are responsible for their safety not their friend</a:t>
            </a:r>
            <a:r>
              <a:rPr lang="en-US" sz="2000" dirty="0">
                <a:latin typeface="Gill Sans MT" panose="020B0502020104020203" pitchFamily="34" charset="0"/>
              </a:rPr>
              <a:t>.</a:t>
            </a:r>
          </a:p>
          <a:p>
            <a:endParaRPr lang="en-US" sz="2400" b="0" i="0" dirty="0">
              <a:solidFill>
                <a:srgbClr val="202124"/>
              </a:solidFill>
              <a:effectLst/>
              <a:latin typeface="Gill Sans MT (Body)"/>
            </a:endParaRPr>
          </a:p>
          <a:p>
            <a:endParaRPr lang="en-US" dirty="0"/>
          </a:p>
        </p:txBody>
      </p:sp>
    </p:spTree>
    <p:extLst>
      <p:ext uri="{BB962C8B-B14F-4D97-AF65-F5344CB8AC3E}">
        <p14:creationId xmlns:p14="http://schemas.microsoft.com/office/powerpoint/2010/main" val="40073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DF35F-32DD-5095-8ABE-9F04B7E6AD05}"/>
              </a:ext>
            </a:extLst>
          </p:cNvPr>
          <p:cNvSpPr>
            <a:spLocks noGrp="1"/>
          </p:cNvSpPr>
          <p:nvPr>
            <p:ph type="title"/>
          </p:nvPr>
        </p:nvSpPr>
        <p:spPr/>
        <p:txBody>
          <a:bodyPr/>
          <a:lstStyle/>
          <a:p>
            <a:r>
              <a:rPr lang="en-US" dirty="0"/>
              <a:t>What do I ask?</a:t>
            </a:r>
          </a:p>
        </p:txBody>
      </p:sp>
      <p:sp>
        <p:nvSpPr>
          <p:cNvPr id="3" name="Content Placeholder 2">
            <a:extLst>
              <a:ext uri="{FF2B5EF4-FFF2-40B4-BE49-F238E27FC236}">
                <a16:creationId xmlns:a16="http://schemas.microsoft.com/office/drawing/2014/main" id="{5614EFD4-4491-888C-0702-E5E8A2194A14}"/>
              </a:ext>
            </a:extLst>
          </p:cNvPr>
          <p:cNvSpPr>
            <a:spLocks noGrp="1"/>
          </p:cNvSpPr>
          <p:nvPr>
            <p:ph idx="1"/>
          </p:nvPr>
        </p:nvSpPr>
        <p:spPr/>
        <p:txBody>
          <a:bodyPr>
            <a:normAutofit fontScale="85000" lnSpcReduction="10000"/>
          </a:bodyPr>
          <a:lstStyle/>
          <a:p>
            <a:r>
              <a:rPr lang="en-US" sz="2100" dirty="0"/>
              <a:t>Do you feel safe going home?</a:t>
            </a:r>
          </a:p>
          <a:p>
            <a:r>
              <a:rPr lang="en-US" sz="2100" dirty="0"/>
              <a:t>Is anyone hurting you at home?</a:t>
            </a:r>
          </a:p>
          <a:p>
            <a:r>
              <a:rPr lang="en-US" sz="2100" dirty="0"/>
              <a:t>Do you think you might be hurt if you go home?</a:t>
            </a:r>
          </a:p>
          <a:p>
            <a:r>
              <a:rPr lang="en-US" sz="2100" dirty="0"/>
              <a:t>Are you worried about hurting yourself?</a:t>
            </a:r>
          </a:p>
          <a:p>
            <a:r>
              <a:rPr lang="en-US" sz="2100" dirty="0"/>
              <a:t>Is there someplace safe you can stay tonight?</a:t>
            </a:r>
          </a:p>
          <a:p>
            <a:r>
              <a:rPr lang="en-US" sz="2400" b="1" dirty="0"/>
              <a:t>Bring in the parent/guardian(s) or another professional (CPS)!!!</a:t>
            </a:r>
          </a:p>
          <a:p>
            <a:pPr lvl="1"/>
            <a:r>
              <a:rPr lang="en-US" sz="2400" dirty="0"/>
              <a:t>Problem solve while setting limits is a MUST.  You are an adult with a minor. You cannot take them anywhere or do anything without their guardian’s permission. </a:t>
            </a:r>
            <a:endParaRPr lang="en-US" sz="2200" b="1" dirty="0"/>
          </a:p>
          <a:p>
            <a:endParaRPr lang="en-US" dirty="0"/>
          </a:p>
        </p:txBody>
      </p:sp>
    </p:spTree>
    <p:extLst>
      <p:ext uri="{BB962C8B-B14F-4D97-AF65-F5344CB8AC3E}">
        <p14:creationId xmlns:p14="http://schemas.microsoft.com/office/powerpoint/2010/main" val="34229965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884CD-F72C-2FA3-57DB-5D6DFDC0B667}"/>
              </a:ext>
            </a:extLst>
          </p:cNvPr>
          <p:cNvSpPr>
            <a:spLocks noGrp="1"/>
          </p:cNvSpPr>
          <p:nvPr>
            <p:ph type="title"/>
          </p:nvPr>
        </p:nvSpPr>
        <p:spPr>
          <a:xfrm>
            <a:off x="1920875" y="442913"/>
            <a:ext cx="6857365" cy="1344612"/>
          </a:xfrm>
        </p:spPr>
        <p:txBody>
          <a:bodyPr anchor="b">
            <a:normAutofit/>
          </a:bodyPr>
          <a:lstStyle/>
          <a:p>
            <a:r>
              <a:rPr lang="en-US" dirty="0"/>
              <a:t>Resources</a:t>
            </a:r>
          </a:p>
        </p:txBody>
      </p:sp>
      <p:sp>
        <p:nvSpPr>
          <p:cNvPr id="3" name="Content Placeholder 2">
            <a:extLst>
              <a:ext uri="{FF2B5EF4-FFF2-40B4-BE49-F238E27FC236}">
                <a16:creationId xmlns:a16="http://schemas.microsoft.com/office/drawing/2014/main" id="{77F7C4E3-EC93-7A20-DB26-83BCD5865FCB}"/>
              </a:ext>
            </a:extLst>
          </p:cNvPr>
          <p:cNvSpPr>
            <a:spLocks noGrp="1"/>
          </p:cNvSpPr>
          <p:nvPr>
            <p:ph idx="1"/>
          </p:nvPr>
        </p:nvSpPr>
        <p:spPr>
          <a:xfrm>
            <a:off x="1920874" y="2189163"/>
            <a:ext cx="6857365" cy="3651250"/>
          </a:xfrm>
        </p:spPr>
        <p:txBody>
          <a:bodyPr>
            <a:normAutofit/>
          </a:bodyPr>
          <a:lstStyle/>
          <a:p>
            <a:r>
              <a:rPr lang="en-US" sz="2800" dirty="0"/>
              <a:t>211</a:t>
            </a:r>
          </a:p>
          <a:p>
            <a:r>
              <a:rPr lang="en-US" sz="2800" dirty="0">
                <a:latin typeface="Gill Sans MT" panose="020B0502020104020203" pitchFamily="34" charset="0"/>
              </a:rPr>
              <a:t>Lines for life</a:t>
            </a:r>
          </a:p>
          <a:p>
            <a:pPr lvl="1"/>
            <a:r>
              <a:rPr lang="en-US" sz="2000" dirty="0"/>
              <a:t>#800-273-8255 or text ‘273talk’ to 839863</a:t>
            </a:r>
          </a:p>
          <a:p>
            <a:r>
              <a:rPr lang="en-US" sz="2800" dirty="0"/>
              <a:t>Local CPS</a:t>
            </a:r>
          </a:p>
          <a:p>
            <a:pPr lvl="1"/>
            <a:r>
              <a:rPr lang="en-US" sz="2000" dirty="0">
                <a:latin typeface="Gill Sans MT" panose="020B0502020104020203" pitchFamily="34" charset="0"/>
              </a:rPr>
              <a:t>#</a:t>
            </a:r>
            <a:r>
              <a:rPr lang="en-US" sz="2000" i="0" dirty="0">
                <a:effectLst/>
                <a:latin typeface="Gill Sans MT (Body)"/>
              </a:rPr>
              <a:t>1-866-363-4276 or 1-866-END-HARM</a:t>
            </a:r>
            <a:r>
              <a:rPr lang="en-US" sz="2000" i="0" dirty="0">
                <a:effectLst/>
                <a:latin typeface="Gill Sans MT" panose="020B0502020104020203" pitchFamily="34" charset="0"/>
              </a:rPr>
              <a:t>.</a:t>
            </a:r>
            <a:endParaRPr lang="en-US" sz="2000" dirty="0">
              <a:solidFill>
                <a:schemeClr val="tx1"/>
              </a:solidFill>
            </a:endParaRPr>
          </a:p>
          <a:p>
            <a:pPr lvl="1"/>
            <a:endParaRPr lang="en-US" sz="2200" dirty="0">
              <a:solidFill>
                <a:srgbClr val="4D5156"/>
              </a:solidFill>
              <a:latin typeface="Gill Sans MT" panose="020B0502020104020203" pitchFamily="34" charset="0"/>
            </a:endParaRPr>
          </a:p>
        </p:txBody>
      </p:sp>
    </p:spTree>
    <p:extLst>
      <p:ext uri="{BB962C8B-B14F-4D97-AF65-F5344CB8AC3E}">
        <p14:creationId xmlns:p14="http://schemas.microsoft.com/office/powerpoint/2010/main" val="137898292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184</TotalTime>
  <Words>597</Words>
  <Application>Microsoft Office PowerPoint</Application>
  <PresentationFormat>Widescreen</PresentationFormat>
  <Paragraphs>55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Gill Sans MT</vt:lpstr>
      <vt:lpstr>Gill Sans MT (Body)</vt:lpstr>
      <vt:lpstr>Roboto</vt:lpstr>
      <vt:lpstr>Gallery</vt:lpstr>
      <vt:lpstr>Mental Health 101</vt:lpstr>
      <vt:lpstr>Am I mentally healthy?</vt:lpstr>
      <vt:lpstr>Mental Illness</vt:lpstr>
      <vt:lpstr>Symptoms</vt:lpstr>
      <vt:lpstr>Mental Illness</vt:lpstr>
      <vt:lpstr>Youth: Boundaries, safety and mental health</vt:lpstr>
      <vt:lpstr>PowerPoint Presentation</vt:lpstr>
      <vt:lpstr>What do I ask?</vt:lpstr>
      <vt:lpstr>Resources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101</dc:title>
  <dc:creator>jackie thomson</dc:creator>
  <cp:lastModifiedBy>jackie thomson</cp:lastModifiedBy>
  <cp:revision>1</cp:revision>
  <dcterms:created xsi:type="dcterms:W3CDTF">2022-06-11T20:58:50Z</dcterms:created>
  <dcterms:modified xsi:type="dcterms:W3CDTF">2022-06-12T00:03:44Z</dcterms:modified>
</cp:coreProperties>
</file>